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349" r:id="rId3"/>
    <p:sldId id="329" r:id="rId4"/>
    <p:sldId id="384" r:id="rId5"/>
    <p:sldId id="351" r:id="rId6"/>
    <p:sldId id="331" r:id="rId7"/>
    <p:sldId id="337" r:id="rId8"/>
    <p:sldId id="319" r:id="rId9"/>
    <p:sldId id="310" r:id="rId10"/>
    <p:sldId id="396" r:id="rId11"/>
    <p:sldId id="395" r:id="rId12"/>
    <p:sldId id="394" r:id="rId13"/>
    <p:sldId id="393" r:id="rId14"/>
    <p:sldId id="392" r:id="rId15"/>
    <p:sldId id="391" r:id="rId16"/>
    <p:sldId id="338" r:id="rId17"/>
    <p:sldId id="388" r:id="rId18"/>
    <p:sldId id="333" r:id="rId19"/>
    <p:sldId id="387" r:id="rId20"/>
    <p:sldId id="339" r:id="rId21"/>
    <p:sldId id="341" r:id="rId22"/>
    <p:sldId id="340" r:id="rId23"/>
    <p:sldId id="385" r:id="rId24"/>
    <p:sldId id="343" r:id="rId25"/>
    <p:sldId id="380" r:id="rId26"/>
    <p:sldId id="344" r:id="rId27"/>
    <p:sldId id="386" r:id="rId28"/>
    <p:sldId id="345" r:id="rId29"/>
    <p:sldId id="348" r:id="rId30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D1DD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89" autoAdjust="0"/>
    <p:restoredTop sz="93724" autoAdjust="0"/>
  </p:normalViewPr>
  <p:slideViewPr>
    <p:cSldViewPr>
      <p:cViewPr varScale="1">
        <p:scale>
          <a:sx n="66" d="100"/>
          <a:sy n="66" d="100"/>
        </p:scale>
        <p:origin x="1164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13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-3204" y="-96"/>
      </p:cViewPr>
      <p:guideLst>
        <p:guide orient="horz" pos="3128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/>
          <a:lstStyle>
            <a:lvl1pPr algn="l">
              <a:defRPr sz="11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295" y="0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/>
          <a:lstStyle>
            <a:lvl1pPr algn="r">
              <a:defRPr sz="1100"/>
            </a:lvl1pPr>
          </a:lstStyle>
          <a:p>
            <a:fld id="{32D775BE-C6BE-4693-89F2-2BB868ACE2B8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3" y="9430814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 anchor="b"/>
          <a:lstStyle>
            <a:lvl1pPr algn="l">
              <a:defRPr sz="11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295" y="9430814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 anchor="b"/>
          <a:lstStyle>
            <a:lvl1pPr algn="r">
              <a:defRPr sz="1100"/>
            </a:lvl1pPr>
          </a:lstStyle>
          <a:p>
            <a:fld id="{FA678C0C-BEA0-49E5-9767-3F699A273B6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60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2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/>
          <a:lstStyle>
            <a:lvl1pPr algn="r">
              <a:defRPr sz="1200"/>
            </a:lvl1pPr>
          </a:lstStyle>
          <a:p>
            <a:fld id="{F615432D-389C-4E33-B1B2-DB0A03BA77B4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1" tIns="46226" rIns="92451" bIns="46226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9" y="4715908"/>
            <a:ext cx="5438140" cy="4467701"/>
          </a:xfrm>
          <a:prstGeom prst="rect">
            <a:avLst/>
          </a:prstGeom>
        </p:spPr>
        <p:txBody>
          <a:bodyPr vert="horz" lIns="92451" tIns="46226" rIns="92451" bIns="46226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3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3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 anchor="b"/>
          <a:lstStyle>
            <a:lvl1pPr algn="r">
              <a:defRPr sz="1200"/>
            </a:lvl1pPr>
          </a:lstStyle>
          <a:p>
            <a:fld id="{05AD6FE3-AF3D-4EDC-BB03-D5D1F0F663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AD6FE3-AF3D-4EDC-BB03-D5D1F0F6636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328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C62B4-2363-411B-8882-9B88D4D6E715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615D4-2273-4A64-8BC9-A1EE365AE1E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24B00-40C7-47A1-9AA9-922EA4BE7413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0B0EC-9CCB-4537-A0CD-3AA8F465CF47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7F875-D1E3-4171-8580-1AC26116667B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E2959-63A9-4963-B2F1-8B4A0DB330AF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>
            <a:lvl1pPr algn="l">
              <a:defRPr sz="3200" baseline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467544" y="1268760"/>
            <a:ext cx="8229600" cy="496855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3561-DDB3-4D4D-A2B0-1ED097361519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4EB57-AE51-4933-9B15-8F72F41E9CCF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37A2-2483-4C98-BE23-08E8D393CE35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3C9AB-4356-4B75-837B-F11320A131CF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BA0C1-A54B-40B4-80A8-BAB81DECDF2E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FADEB-2866-45E6-AE0C-F5804B119E4D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6887B-7C0A-4BB2-A422-DD09456A17E9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7355B-E82F-4F42-BFC2-7004DCA2FF95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E30F9-060A-4327-BFA8-BCD2DB671DCC}" type="datetime1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67544" y="1052736"/>
            <a:ext cx="5760640" cy="7200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300232" y="1052736"/>
            <a:ext cx="720000" cy="7200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092320" y="1052736"/>
            <a:ext cx="720000" cy="72008"/>
          </a:xfrm>
          <a:prstGeom prst="rect">
            <a:avLst/>
          </a:prstGeom>
          <a:solidFill>
            <a:srgbClr val="D1D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7884408" y="1052736"/>
            <a:ext cx="36000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316456" y="1052736"/>
            <a:ext cx="360000" cy="7200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lnSpc>
          <a:spcPct val="120000"/>
        </a:lnSpc>
        <a:spcBef>
          <a:spcPct val="20000"/>
        </a:spcBef>
        <a:buClr>
          <a:schemeClr val="accent1"/>
        </a:buClr>
        <a:buFont typeface="Wingdings" pitchFamily="2" charset="2"/>
        <a:buChar char="l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lnSpc>
          <a:spcPct val="120000"/>
        </a:lnSpc>
        <a:spcBef>
          <a:spcPct val="20000"/>
        </a:spcBef>
        <a:buClr>
          <a:srgbClr val="D1DD5B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ct val="20000"/>
        </a:spcBef>
        <a:buClr>
          <a:schemeClr val="accent4">
            <a:lumMod val="75000"/>
          </a:schemeClr>
        </a:buClr>
        <a:buFont typeface="Wingdings" pitchFamily="2" charset="2"/>
        <a:buChar char="ü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yeongmo-j/ChemicalManagementApplication/raw/master/%EC%B5%9C%EC%A2%85%EC%82%B0%EC%B6%9C%EB%AC%BC/4_Software%20Architecture%20Documentation/Software%20Architecture%20Documentation.pptx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yeongmo-j/ChemicalManagementApplication/blob/master/%EC%B5%9C%EC%A2%85%EC%82%B0%EC%B6%9C%EB%AC%BC/4_Software%20Architecture%20Documentation/Entity%20Class%20Diagram.mdj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yeongmo-j/ChemicalManagementApplication/raw/master/%EC%B5%9C%EC%A2%85%EC%82%B0%EC%B6%9C%EB%AC%BC/4_Software%20Architecture%20Documentation/Entity%20Relationship%20Diagram.erwi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eongmo-j/ChemicalManagementApplication/raw/master/%EC%B5%9C%EC%A2%85%EC%82%B0%EC%B6%9C%EB%AC%BC/5_Implementation%20Model/UC2_my%20Lab%20%EC%9E%AC%EA%B3%A0%20%EC%86%8C%EC%A7%84%20%EC%95%BD%ED%92%88%20%EA%B4%80%EB%A6%AC.mp4" TargetMode="External"/><Relationship Id="rId2" Type="http://schemas.openxmlformats.org/officeDocument/2006/relationships/hyperlink" Target="https://github.com/yeongmo-j/ChemicalManagementApplication/raw/master/%EC%B5%9C%EC%A2%85%EC%82%B0%EC%B6%9C%EB%AC%BC/5_Implementation%20Model/UC1_my%20Lab%20%EC%95%BD%ED%92%88%20%EB%B3%B4%EA%B4%80%20%EC%9E%A5%EC%86%8C%20%EA%B4%80%EB%A6%AC.mp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yeongmo-j/ChemicalManagementApplication/raw/master/%EC%B5%9C%EC%A2%85%EC%82%B0%EC%B6%9C%EB%AC%BC/5_Implementation%20Model/UC5_my%20Lab%20%EC%95%BD%ED%92%88%20%EC%82%AC%EC%9A%A9%EC%97%90%20%EB%94%B0%EB%A5%B8%20%EC%95%8C%EB%A6%BC.mp4" TargetMode="External"/><Relationship Id="rId5" Type="http://schemas.openxmlformats.org/officeDocument/2006/relationships/hyperlink" Target="https://github.com/yeongmo-j/ChemicalManagementApplication/raw/master/%EC%B5%9C%EC%A2%85%EC%82%B0%EC%B6%9C%EB%AC%BC/5_Implementation%20Model/UC4_my%20Lab%20%EA%B8%B0%EA%B8%B0%20%EA%B4%80%EB%A6%AC.mp4" TargetMode="External"/><Relationship Id="rId4" Type="http://schemas.openxmlformats.org/officeDocument/2006/relationships/hyperlink" Target="https://github.com/yeongmo-j/ChemicalManagementApplication/raw/master/%EC%B5%9C%EC%A2%85%EC%82%B0%EC%B6%9C%EB%AC%BC/5_Implementation%20Model/UC3_my%20Lab%20%EB%A9%A4%EB%B2%84%20%EA%B4%80%EB%A6%AC.mp4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s://github.com/yeongmo-j/ChemicalManagementApplication/raw/master/%EC%B5%9C%EC%A2%85%EC%82%B0%EC%B6%9C%EB%AC%BC/6_Test/Test%20Case_Test%20Result.xlsx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yeongmo-j/ChemicalManagementApplication/raw/master/%EC%B5%9C%EC%A2%85%EC%82%B0%EC%B6%9C%EB%AC%BC/1_%ED%94%84%EB%A1%9C%EC%A0%9D%ED%8A%B8%20%EA%B0%9C%EB%B0%9C%20%EB%B0%B0%EA%B2%BD/%ED%94%84%EB%A1%9C%EC%A0%9D%ED%8A%B8%20%EC%88%98%ED%96%89%EA%B3%84%ED%9A%8D%EC%84%9C.hwp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hyperlink" Target="https://github.com/yeongmo-j/ChemicalManagementApplication/raw/master/%EC%B5%9C%EC%A2%85%EC%82%B0%EC%B6%9C%EB%AC%BC/2_%ED%94%84%EB%A1%9C%EC%A0%9D%ED%8A%B8%20%EC%A7%84%ED%96%89%20%ED%98%84%ED%99%A9/PMP.xlsx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eongmo-j/ChemicalManagementApplication/raw/master/%EC%B5%9C%EC%A2%85%EC%82%B0%EC%B6%9C%EB%AC%BC/2_%ED%94%84%EB%A1%9C%EC%A0%9D%ED%8A%B8%20%EC%A7%84%ED%96%89%20%ED%98%84%ED%99%A9/PSP%20Sheet.xls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eongmo-j/ChemicalManagementApplication/tree/master/%EC%B5%9C%EC%A2%85%EC%82%B0%EC%B6%9C%EB%AC%BC" TargetMode="External"/><Relationship Id="rId2" Type="http://schemas.openxmlformats.org/officeDocument/2006/relationships/hyperlink" Target="http://cscp2.sogang.ac.kr/CSW4010/index.php/2019%EB%85%84_SYLV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1916832"/>
            <a:ext cx="7772400" cy="1470025"/>
          </a:xfrm>
        </p:spPr>
        <p:txBody>
          <a:bodyPr>
            <a:normAutofit/>
          </a:bodyPr>
          <a:lstStyle/>
          <a:p>
            <a:r>
              <a:rPr lang="en-US" altLang="ko-KR"/>
              <a:t>SYLVY </a:t>
            </a:r>
            <a:endParaRPr lang="ko-KR" altLang="en-US" sz="2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615D4-2273-4A64-8BC9-A1EE365AE1EB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4" name="Google Shape;106;p15">
            <a:extLst>
              <a:ext uri="{FF2B5EF4-FFF2-40B4-BE49-F238E27FC236}">
                <a16:creationId xmlns:a16="http://schemas.microsoft.com/office/drawing/2014/main" id="{AC18D1FD-7A3E-4B43-8882-039E7925C5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71600" y="3717032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ctr" latinLnBrk="0"/>
            <a:r>
              <a:rPr lang="en-US" altLang="ko-KR" sz="3200">
                <a:solidFill>
                  <a:schemeClr val="tx1"/>
                </a:solidFill>
              </a:rPr>
              <a:t>(3</a:t>
            </a:r>
            <a:r>
              <a:rPr lang="ko-KR" altLang="en-US" sz="3200">
                <a:solidFill>
                  <a:schemeClr val="tx1"/>
                </a:solidFill>
              </a:rPr>
              <a:t>팀</a:t>
            </a:r>
            <a:r>
              <a:rPr lang="en-US" altLang="ko-KR" sz="3200">
                <a:solidFill>
                  <a:schemeClr val="tx1"/>
                </a:solidFill>
              </a:rPr>
              <a:t>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F98F67D-C331-4373-AB10-9E1C6B142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59309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551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36BB24-7CDB-4104-BEF3-CDB4E57CA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59309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71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AC934E-1ABB-4459-89EE-A952D2A9F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59309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81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F8A6C0-9FBF-44B2-A925-7120D4B9E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61566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14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AFB5F2-D6FF-4FF7-A5E6-21F23CD59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52" y="1459943"/>
            <a:ext cx="8653095" cy="4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96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53F4C2-A443-473F-9824-045F4AA71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56803"/>
            <a:ext cx="8665200" cy="44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7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설계모델</a:t>
            </a:r>
            <a:endParaRPr lang="en-US" altLang="ko-KR" dirty="0"/>
          </a:p>
          <a:p>
            <a:pPr algn="ctr"/>
            <a:r>
              <a:rPr lang="en-US" altLang="ko-KR" dirty="0"/>
              <a:t>(Analysis Model)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2302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BE0987-FF12-4191-8749-689E1240D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Software Architecture Documentation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E3DA83-B30B-4E40-8D5E-548C0CE70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4E29A20-ED2F-A44C-B7AF-8C24D7913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8013" y="1268413"/>
            <a:ext cx="7950200" cy="49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241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Entity Class Diagram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CBF95F-C48C-714B-9562-1BB3CE8494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85" y="1331122"/>
            <a:ext cx="8168429" cy="520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10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A30264-CD23-4B28-9FE8-173E7FBFD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Entity Relationship Diagram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17AA06-B9E7-4B58-92D0-9B213C0F5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A8276B-6AB6-254E-837E-AAE4C58D8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13" y="1700808"/>
            <a:ext cx="8732374" cy="435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915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203346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my</a:t>
            </a:r>
            <a:r>
              <a:rPr lang="ko-KR" altLang="en-US" sz="2800" dirty="0"/>
              <a:t> </a:t>
            </a:r>
            <a:r>
              <a:rPr lang="en-US" altLang="ko-KR" sz="2800" dirty="0"/>
              <a:t>Lab </a:t>
            </a:r>
            <a:r>
              <a:rPr lang="ko-KR" altLang="en-US" sz="2800" dirty="0"/>
              <a:t>약품 보관 장소 관리</a:t>
            </a:r>
            <a:r>
              <a:rPr lang="en-US" altLang="ko-KR" sz="2800" dirty="0"/>
              <a:t>: </a:t>
            </a:r>
            <a:r>
              <a:rPr lang="ko-KR" altLang="en-US" sz="2800" dirty="0"/>
              <a:t>약품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8C5B3AC-66EB-4F78-9C2B-3B1713A8E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862" y="1196752"/>
            <a:ext cx="5684276" cy="562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38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구현모델</a:t>
            </a:r>
            <a:endParaRPr lang="en-US" altLang="ko-KR" dirty="0"/>
          </a:p>
          <a:p>
            <a:pPr algn="ctr"/>
            <a:r>
              <a:rPr lang="en-US" altLang="ko-KR" dirty="0"/>
              <a:t>(Implementation Model)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5766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모델의 동영상 시연</a:t>
            </a:r>
            <a:r>
              <a:rPr lang="en-US" altLang="ko-KR" dirty="0"/>
              <a:t>/ </a:t>
            </a:r>
            <a:r>
              <a:rPr lang="ko-KR" altLang="en-US" dirty="0"/>
              <a:t>실연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0130" y="1367480"/>
            <a:ext cx="7792518" cy="3882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chemeClr val="accent5"/>
                </a:solidFill>
              </a:rPr>
              <a:t>Use</a:t>
            </a:r>
            <a:r>
              <a:rPr lang="ko-KR" altLang="en-US" dirty="0">
                <a:solidFill>
                  <a:schemeClr val="accent5"/>
                </a:solidFill>
              </a:rPr>
              <a:t> </a:t>
            </a:r>
            <a:r>
              <a:rPr lang="en-US" altLang="ko-KR" dirty="0">
                <a:solidFill>
                  <a:schemeClr val="accent5"/>
                </a:solidFill>
              </a:rPr>
              <a:t>Case</a:t>
            </a:r>
            <a:r>
              <a:rPr lang="ko-KR" altLang="en-US" dirty="0">
                <a:solidFill>
                  <a:schemeClr val="accent5"/>
                </a:solidFill>
              </a:rPr>
              <a:t>별로 실행 동영상</a:t>
            </a:r>
            <a:r>
              <a:rPr lang="en-US" altLang="ko-KR" dirty="0">
                <a:solidFill>
                  <a:schemeClr val="accent5"/>
                </a:solidFill>
              </a:rPr>
              <a:t>(.mp4)</a:t>
            </a:r>
            <a:r>
              <a:rPr lang="ko-KR" altLang="en-US" dirty="0">
                <a:solidFill>
                  <a:schemeClr val="accent5"/>
                </a:solidFill>
              </a:rPr>
              <a:t> 하나씩 작성하여 각각 </a:t>
            </a:r>
            <a:r>
              <a:rPr lang="en-US" altLang="ko-KR" dirty="0">
                <a:solidFill>
                  <a:schemeClr val="accent5"/>
                </a:solidFill>
              </a:rPr>
              <a:t>hyper link</a:t>
            </a:r>
            <a:r>
              <a:rPr lang="ko-KR" altLang="en-US" dirty="0">
                <a:solidFill>
                  <a:schemeClr val="accent5"/>
                </a:solidFill>
              </a:rPr>
              <a:t>로 연결</a:t>
            </a:r>
            <a:endParaRPr lang="en-US" altLang="ko-KR" dirty="0">
              <a:solidFill>
                <a:schemeClr val="accent5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UC1_ my Lab </a:t>
            </a:r>
            <a:r>
              <a:rPr lang="ko-KR" altLang="en-US" u="sng" dirty="0">
                <a:solidFill>
                  <a:srgbClr val="00B0F0"/>
                </a:solidFill>
                <a:hlinkClick r:id="rId2"/>
              </a:rPr>
              <a:t>약품 보관 장소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3"/>
              </a:rPr>
              <a:t>UC2_my Lab </a:t>
            </a:r>
            <a:r>
              <a:rPr lang="ko-KR" altLang="en-US" u="sng" dirty="0">
                <a:solidFill>
                  <a:srgbClr val="00B0F0"/>
                </a:solidFill>
                <a:hlinkClick r:id="rId3"/>
              </a:rPr>
              <a:t>재고 소진 약품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4"/>
              </a:rPr>
              <a:t>UC3_my Lab </a:t>
            </a:r>
            <a:r>
              <a:rPr lang="ko-KR" altLang="en-US" u="sng" dirty="0">
                <a:solidFill>
                  <a:srgbClr val="00B0F0"/>
                </a:solidFill>
                <a:hlinkClick r:id="rId4"/>
              </a:rPr>
              <a:t>멤버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5"/>
              </a:rPr>
              <a:t>UC4_my Lab </a:t>
            </a:r>
            <a:r>
              <a:rPr lang="ko-KR" altLang="en-US" u="sng" dirty="0">
                <a:solidFill>
                  <a:srgbClr val="00B0F0"/>
                </a:solidFill>
                <a:hlinkClick r:id="rId5"/>
              </a:rPr>
              <a:t>기기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  <a:hlinkClick r:id="rId6"/>
              </a:rPr>
              <a:t>UC5_my Lab </a:t>
            </a:r>
            <a:r>
              <a:rPr lang="ko-KR" altLang="en-US" u="sng" dirty="0">
                <a:solidFill>
                  <a:srgbClr val="00B0F0"/>
                </a:solidFill>
                <a:hlinkClick r:id="rId6"/>
              </a:rPr>
              <a:t>약품 사용에 따른 알림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078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CFD8E-3232-4EA5-AFBD-295ABAD24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704" y="231639"/>
            <a:ext cx="8435280" cy="778098"/>
          </a:xfrm>
        </p:spPr>
        <p:txBody>
          <a:bodyPr>
            <a:noAutofit/>
          </a:bodyPr>
          <a:lstStyle/>
          <a:p>
            <a:r>
              <a:rPr lang="en-US" altLang="ko-KR" sz="2600" dirty="0"/>
              <a:t>Traceability from UC Model to Implementation Model</a:t>
            </a:r>
            <a:endParaRPr lang="ko-KR" altLang="en-US" sz="26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4F1DFE-808A-4F7D-ACFC-055AA8671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7CD9D1-7A8E-4C44-984D-C158D4259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99" y="1484784"/>
            <a:ext cx="8293402" cy="53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8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테스트 결과</a:t>
            </a:r>
          </a:p>
        </p:txBody>
      </p:sp>
    </p:spTree>
    <p:extLst>
      <p:ext uri="{BB962C8B-B14F-4D97-AF65-F5344CB8AC3E}">
        <p14:creationId xmlns:p14="http://schemas.microsoft.com/office/powerpoint/2010/main" val="546536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제목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81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my Lab </a:t>
            </a:r>
            <a:r>
              <a:rPr lang="ko-KR" altLang="en-US" u="sng" dirty="0">
                <a:solidFill>
                  <a:srgbClr val="00B0F0"/>
                </a:solidFill>
                <a:hlinkClick r:id="rId2"/>
              </a:rPr>
              <a:t>약품 보관 장소 관리 </a:t>
            </a:r>
            <a:r>
              <a:rPr u="sng" dirty="0">
                <a:solidFill>
                  <a:srgbClr val="00B0F0"/>
                </a:solidFill>
                <a:hlinkClick r:id="rId2"/>
              </a:rPr>
              <a:t>Test Case</a:t>
            </a:r>
            <a:endParaRPr u="sng" dirty="0">
              <a:solidFill>
                <a:srgbClr val="00B0F0"/>
              </a:solidFill>
            </a:endParaRPr>
          </a:p>
        </p:txBody>
      </p:sp>
      <p:sp>
        <p:nvSpPr>
          <p:cNvPr id="749" name="슬라이드 번호 개체 틀 3"/>
          <p:cNvSpPr txBox="1">
            <a:spLocks noGrp="1"/>
          </p:cNvSpPr>
          <p:nvPr>
            <p:ph type="sldNum" sz="quarter" idx="4294967295"/>
          </p:nvPr>
        </p:nvSpPr>
        <p:spPr>
          <a:xfrm>
            <a:off x="8328386" y="6404292"/>
            <a:ext cx="358412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8AE1CE-CBC2-4B43-9014-3D5A3E10B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764" y="1304416"/>
            <a:ext cx="8820472" cy="4848197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결과 현황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885828"/>
              </p:ext>
            </p:extLst>
          </p:nvPr>
        </p:nvGraphicFramePr>
        <p:xfrm>
          <a:off x="1331640" y="1945640"/>
          <a:ext cx="6096000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32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8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항목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개수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총 테스트 시나리오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39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총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테스트 케이스</a:t>
                      </a:r>
                      <a:r>
                        <a:rPr lang="en-US" altLang="ko-KR" sz="1600" dirty="0"/>
                        <a:t>(A)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실제 </a:t>
                      </a:r>
                      <a:r>
                        <a:rPr lang="ko-KR" altLang="en-US" sz="1600" dirty="0" err="1"/>
                        <a:t>테스팅</a:t>
                      </a:r>
                      <a:r>
                        <a:rPr lang="ko-KR" altLang="en-US" sz="1600" dirty="0"/>
                        <a:t> 수행한 테스트 케이스</a:t>
                      </a:r>
                      <a:r>
                        <a:rPr lang="en-US" altLang="ko-KR" sz="1600" dirty="0"/>
                        <a:t>(B)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프로젝트 </a:t>
                      </a:r>
                      <a:r>
                        <a:rPr lang="ko-KR" altLang="en-US" sz="1600" dirty="0" err="1"/>
                        <a:t>구현율</a:t>
                      </a:r>
                      <a:r>
                        <a:rPr lang="en-US" altLang="ko-KR" sz="1600" dirty="0"/>
                        <a:t>(B/A * 100)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100(%)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PASS</a:t>
                      </a:r>
                      <a:r>
                        <a:rPr lang="ko-KR" altLang="en-US" sz="1600" dirty="0"/>
                        <a:t>한 테스트 케이스</a:t>
                      </a:r>
                      <a:r>
                        <a:rPr lang="en-US" altLang="ko-KR" sz="1600" dirty="0"/>
                        <a:t>(C)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FAIL</a:t>
                      </a:r>
                      <a:r>
                        <a:rPr lang="ko-KR" altLang="en-US" sz="1600" dirty="0"/>
                        <a:t>한 테스트 케이스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테스트 </a:t>
                      </a:r>
                      <a:r>
                        <a:rPr lang="ko-KR" altLang="en-US" sz="1600" dirty="0" err="1"/>
                        <a:t>통과율</a:t>
                      </a:r>
                      <a:r>
                        <a:rPr lang="en-US" altLang="ko-KR" sz="1600" dirty="0"/>
                        <a:t>(C/B * 100)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100(%)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258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7DFA5F-0FED-47DA-956C-9D8EBE6BB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본 </a:t>
            </a:r>
            <a:r>
              <a:rPr lang="en-US" altLang="ko-KR" dirty="0"/>
              <a:t>Application</a:t>
            </a:r>
            <a:r>
              <a:rPr lang="ko-KR" altLang="en-US" dirty="0"/>
              <a:t>이 제공하는 </a:t>
            </a:r>
            <a:r>
              <a:rPr lang="en-US" altLang="ko-KR" dirty="0"/>
              <a:t>Benefit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75E685-B79F-4B2C-9CFA-75E32B76B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약품 정보를 수기로 관리하지 않아 효율적이고 정확하게 관리</a:t>
            </a:r>
            <a:r>
              <a:rPr lang="ko-KR" altLang="en-US" dirty="0"/>
              <a:t> 가능</a:t>
            </a: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약품의 재고가 소진되기 전에 미리 주문 시점을 예측</a:t>
            </a:r>
            <a:r>
              <a:rPr lang="ko-KR" altLang="en-US" dirty="0"/>
              <a:t> 가능</a:t>
            </a: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공용으로 사용하는 기기의 사용 시간을 겹치지 않게 예약</a:t>
            </a:r>
            <a:r>
              <a:rPr lang="ko-KR" altLang="en-US" dirty="0"/>
              <a:t> 가능</a:t>
            </a: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약품별 건강검진 시기를 놓치지 않아 질병을 예방</a:t>
            </a:r>
            <a:r>
              <a:rPr lang="ko-KR" altLang="en-US" dirty="0"/>
              <a:t> 가능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02A766-4C57-4A15-BEDC-9A906144A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1772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Lessons Learned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544" y="1268760"/>
            <a:ext cx="8229600" cy="5087590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프로젝트 </a:t>
            </a:r>
            <a:r>
              <a:rPr lang="ko-KR" altLang="en-US" sz="2400" dirty="0" err="1"/>
              <a:t>수행시</a:t>
            </a:r>
            <a:r>
              <a:rPr lang="ko-KR" altLang="en-US" sz="2400" dirty="0"/>
              <a:t> 어려웠던 점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6</a:t>
            </a:r>
            <a:r>
              <a:rPr lang="ko-KR" altLang="en-US" dirty="0"/>
              <a:t>명이 함께 프로젝트를 진행하기 위한 시간과 공간 찾기가 어려웠던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프로젝트 개발 경험이 있는 팀원이 적어 </a:t>
            </a:r>
            <a:r>
              <a:rPr lang="en-US" dirty="0"/>
              <a:t>JS, React, CSS</a:t>
            </a:r>
            <a:r>
              <a:rPr lang="ko-KR" altLang="en-US" dirty="0"/>
              <a:t> 등을 배우면서 </a:t>
            </a:r>
            <a:r>
              <a:rPr lang="ko" altLang="en-US" dirty="0"/>
              <a:t>바로 구현해내느라</a:t>
            </a:r>
            <a:r>
              <a:rPr lang="ko-KR" altLang="en-US" dirty="0"/>
              <a:t> 힘들었던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GitHub </a:t>
            </a:r>
            <a:r>
              <a:rPr lang="ko-KR" altLang="en-US" dirty="0"/>
              <a:t>사용법이 익숙하지 않아 작업 상황에 오류가 많았던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Domain Knowledge</a:t>
            </a:r>
            <a:r>
              <a:rPr lang="ko-KR" altLang="en-US" dirty="0"/>
              <a:t>가 필요한 부분이 많아 </a:t>
            </a:r>
            <a:r>
              <a:rPr lang="en-US" altLang="ko-KR" dirty="0"/>
              <a:t>Test Case </a:t>
            </a:r>
            <a:r>
              <a:rPr lang="ko-KR" altLang="en-US" dirty="0"/>
              <a:t>작성 등 </a:t>
            </a:r>
            <a:r>
              <a:rPr lang="en-US" altLang="ko-KR" dirty="0"/>
              <a:t>Domain Knowledge</a:t>
            </a:r>
            <a:r>
              <a:rPr lang="ko-KR" altLang="en-US" dirty="0"/>
              <a:t>까지 따로 공부하느라 어려웠던 점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sz="2400" dirty="0"/>
              <a:t>팀플레이를 통해 나름대로 해결할 수 있었던 노하우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ko-KR" altLang="en-US" sz="1800" dirty="0"/>
              <a:t>팀원들과의 소통을 통해 해결</a:t>
            </a:r>
            <a:endParaRPr lang="en-US" altLang="ko-KR" sz="1800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각자 </a:t>
            </a:r>
            <a:r>
              <a:rPr lang="ko-KR" altLang="en-US" dirty="0" err="1"/>
              <a:t>자신있는</a:t>
            </a:r>
            <a:r>
              <a:rPr lang="ko-KR" altLang="en-US" dirty="0"/>
              <a:t> 분야에 대한 역할 분담을 통해 해결</a:t>
            </a:r>
            <a:endParaRPr lang="en-US" altLang="ko-KR" sz="1800" dirty="0"/>
          </a:p>
          <a:p>
            <a:pPr lvl="1"/>
            <a:endParaRPr lang="en-US" altLang="ko-KR" sz="1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69177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Lessons Learned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팀 프로젝트를 통해 배운 점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GitHub </a:t>
            </a:r>
            <a:r>
              <a:rPr lang="ko-KR" altLang="en-US" dirty="0"/>
              <a:t>사용법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 err="1"/>
              <a:t>StarUML</a:t>
            </a:r>
            <a:r>
              <a:rPr lang="en-US" altLang="ko-KR" dirty="0"/>
              <a:t>, </a:t>
            </a:r>
            <a:r>
              <a:rPr lang="en-US" dirty="0" err="1"/>
              <a:t>ERwin</a:t>
            </a:r>
            <a:r>
              <a:rPr lang="en-US" dirty="0"/>
              <a:t> </a:t>
            </a:r>
            <a:r>
              <a:rPr lang="ko-KR" altLang="en-US" dirty="0"/>
              <a:t>등을 활용한 </a:t>
            </a:r>
            <a:r>
              <a:rPr lang="en-US" dirty="0"/>
              <a:t>Use Case, Class, ER Diagram </a:t>
            </a:r>
            <a:r>
              <a:rPr lang="ko-KR" altLang="en-US" dirty="0"/>
              <a:t>작성법</a:t>
            </a:r>
          </a:p>
          <a:p>
            <a:pPr lvl="1">
              <a:lnSpc>
                <a:spcPct val="150000"/>
              </a:lnSpc>
            </a:pPr>
            <a:r>
              <a:rPr lang="ko" altLang="en-US" dirty="0"/>
              <a:t>개발팀과 설계팀 간 커뮤니케이션의 중요성</a:t>
            </a:r>
          </a:p>
          <a:p>
            <a:pPr lvl="1">
              <a:lnSpc>
                <a:spcPct val="150000"/>
              </a:lnSpc>
            </a:pPr>
            <a:r>
              <a:rPr lang="ko" altLang="en-US" dirty="0"/>
              <a:t>팀 내 확실한 목표 설정의 중요성</a:t>
            </a:r>
            <a:endParaRPr lang="en-US" altLang="ko" dirty="0"/>
          </a:p>
          <a:p>
            <a:pPr lvl="1"/>
            <a:endParaRPr lang="ko-KR" altLang="en-US" dirty="0"/>
          </a:p>
          <a:p>
            <a:r>
              <a:rPr lang="ko-KR" altLang="en-US" sz="2400" dirty="0" err="1"/>
              <a:t>아쉬운점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Mobile Application</a:t>
            </a:r>
            <a:r>
              <a:rPr lang="ko-KR" altLang="en-US" dirty="0"/>
              <a:t>이 아닌 </a:t>
            </a:r>
            <a:r>
              <a:rPr lang="en-US" altLang="ko-KR" dirty="0"/>
              <a:t>Web Application</a:t>
            </a:r>
            <a:r>
              <a:rPr lang="ko-KR" altLang="en-US" dirty="0" err="1"/>
              <a:t>으로</a:t>
            </a:r>
            <a:r>
              <a:rPr lang="ko-KR" altLang="en-US" dirty="0"/>
              <a:t> 개발한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더 다양한 종류의 약품들로 실험해보지 못한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개발 수정 사항이 많아지면서 설계 문서 상의 수정 사항도 많아졌던 점</a:t>
            </a:r>
            <a:endParaRPr lang="en-US" altLang="ko-KR" dirty="0"/>
          </a:p>
          <a:p>
            <a:pPr lvl="1"/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698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>
                <a:hlinkClick r:id="rId2"/>
              </a:rPr>
              <a:t>프로젝트 개발 </a:t>
            </a:r>
            <a:r>
              <a:rPr lang="ko-KR" altLang="en-US" sz="3200" dirty="0">
                <a:hlinkClick r:id="rId2"/>
              </a:rPr>
              <a:t>배경</a:t>
            </a:r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1856BE-06AF-421E-9229-F312DB65D5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410" t="30141" r="28930" b="15002"/>
          <a:stretch/>
        </p:blipFill>
        <p:spPr>
          <a:xfrm>
            <a:off x="863588" y="1261534"/>
            <a:ext cx="7416824" cy="549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311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47DB27-6B2D-4D91-9EAE-3F1F3552E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프로젝트 진행 현황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rgbClr val="00B0F0"/>
                </a:solidFill>
                <a:hlinkClick r:id="rId2"/>
              </a:rPr>
              <a:t>Project Management Plan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1B8616-D6C5-43B5-BB82-6EFCC688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8CE7C6-1C03-5441-8E97-0BEAB959B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050" y="1517650"/>
            <a:ext cx="58039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80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47DB27-6B2D-4D91-9EAE-3F1F3552E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진행 현황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073C8-C43D-4BE9-A47C-3E579A2CC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hlinkClick r:id="rId2"/>
              </a:rPr>
              <a:t>프로젝트 팀원 작업일지</a:t>
            </a:r>
            <a:r>
              <a:rPr lang="en-US" altLang="ko-KR" dirty="0">
                <a:hlinkClick r:id="rId2"/>
              </a:rPr>
              <a:t>(PSP sheet) </a:t>
            </a:r>
            <a:r>
              <a:rPr lang="en-US" altLang="ko-KR" dirty="0"/>
              <a:t>: </a:t>
            </a:r>
            <a:r>
              <a:rPr lang="ko-KR" altLang="en-US" dirty="0"/>
              <a:t>개인별 </a:t>
            </a:r>
            <a:r>
              <a:rPr lang="en-US" altLang="ko-KR" dirty="0"/>
              <a:t>PSP sheet</a:t>
            </a:r>
            <a:r>
              <a:rPr lang="ko-KR" altLang="en-US" dirty="0"/>
              <a:t>를 취합한 엑셀 파일로 </a:t>
            </a:r>
            <a:r>
              <a:rPr lang="en-US" altLang="ko-KR" dirty="0"/>
              <a:t>hyper link</a:t>
            </a:r>
            <a:r>
              <a:rPr lang="ko-KR" altLang="en-US" dirty="0"/>
              <a:t> 연결</a:t>
            </a:r>
            <a:endParaRPr lang="en-US" altLang="ko-KR" dirty="0"/>
          </a:p>
          <a:p>
            <a:pPr lvl="1"/>
            <a:r>
              <a:rPr lang="ko-KR" altLang="en-US" dirty="0"/>
              <a:t>전체 개발시간</a:t>
            </a:r>
            <a:r>
              <a:rPr lang="en-US" altLang="ko-KR" dirty="0"/>
              <a:t>: 829.33 </a:t>
            </a:r>
            <a:r>
              <a:rPr lang="ko-KR" altLang="en-US" dirty="0"/>
              <a:t>시간</a:t>
            </a:r>
            <a:endParaRPr lang="en-US" altLang="ko-KR" dirty="0"/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인당 평균 </a:t>
            </a:r>
            <a:r>
              <a:rPr lang="ko-KR" altLang="en-US" dirty="0" err="1"/>
              <a:t>개발시간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138.22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인당 </a:t>
            </a:r>
            <a:r>
              <a:rPr lang="ko-KR" altLang="en-US" dirty="0" err="1"/>
              <a:t>개발시간</a:t>
            </a:r>
            <a:endParaRPr lang="en-US" altLang="ko-KR" dirty="0"/>
          </a:p>
          <a:p>
            <a:pPr lvl="2"/>
            <a:r>
              <a:rPr lang="ko-KR" altLang="en-US" dirty="0"/>
              <a:t>정영모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141.5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 err="1"/>
              <a:t>이은무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120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 err="1"/>
              <a:t>문혁주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121.5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 err="1"/>
              <a:t>강주영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153.5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/>
              <a:t>이한빈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134.5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/>
              <a:t>김지수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158.33</a:t>
            </a:r>
            <a:r>
              <a:rPr lang="ko-KR" altLang="en-US" dirty="0"/>
              <a:t> 시간</a:t>
            </a:r>
            <a:endParaRPr lang="en-US" altLang="ko-KR" dirty="0"/>
          </a:p>
          <a:p>
            <a:pPr marL="4572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1B8616-D6C5-43B5-BB82-6EFCC688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0402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성과물 형태 및 사용 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성과물</a:t>
            </a:r>
            <a:endParaRPr lang="en-US" altLang="ko-KR" dirty="0"/>
          </a:p>
          <a:p>
            <a:pPr lvl="1"/>
            <a:r>
              <a:rPr lang="ko-KR" altLang="en-US" dirty="0"/>
              <a:t>중간산출물 저장소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SYLVY </a:t>
            </a:r>
            <a:r>
              <a:rPr lang="ko-KR" altLang="en-US" dirty="0">
                <a:hlinkClick r:id="rId2"/>
              </a:rPr>
              <a:t>중간 산출물 </a:t>
            </a:r>
            <a:r>
              <a:rPr lang="en-US" altLang="ko-KR" dirty="0">
                <a:hlinkClick r:id="rId2"/>
              </a:rPr>
              <a:t>wiki </a:t>
            </a:r>
            <a:r>
              <a:rPr lang="ko-KR" altLang="en-US" dirty="0">
                <a:hlinkClick r:id="rId2"/>
              </a:rPr>
              <a:t>링크</a:t>
            </a:r>
            <a:endParaRPr lang="en-US" altLang="ko-KR" dirty="0">
              <a:solidFill>
                <a:schemeClr val="accent5"/>
              </a:solidFill>
            </a:endParaRPr>
          </a:p>
          <a:p>
            <a:pPr lvl="1"/>
            <a:r>
              <a:rPr lang="ko-KR" altLang="en-US" dirty="0" err="1"/>
              <a:t>최종산출물</a:t>
            </a:r>
            <a:r>
              <a:rPr lang="ko-KR" altLang="en-US" dirty="0"/>
              <a:t> 저장소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SYLVY </a:t>
            </a:r>
            <a:r>
              <a:rPr lang="ko-KR" altLang="en-US" dirty="0">
                <a:hlinkClick r:id="rId3"/>
              </a:rPr>
              <a:t>최종 산출물 </a:t>
            </a:r>
            <a:r>
              <a:rPr lang="en-US" altLang="ko-KR" dirty="0">
                <a:hlinkClick r:id="rId3"/>
              </a:rPr>
              <a:t>Git Hub </a:t>
            </a:r>
            <a:r>
              <a:rPr lang="ko-KR" altLang="en-US" dirty="0">
                <a:hlinkClick r:id="rId3"/>
              </a:rPr>
              <a:t>링크</a:t>
            </a:r>
            <a:endParaRPr lang="en-US" altLang="ko-KR" dirty="0">
              <a:solidFill>
                <a:schemeClr val="accent5"/>
              </a:solidFill>
            </a:endParaRPr>
          </a:p>
          <a:p>
            <a:r>
              <a:rPr lang="ko-KR" altLang="en-US" dirty="0" err="1"/>
              <a:t>사용툴</a:t>
            </a:r>
            <a:endParaRPr lang="en-US" altLang="ko-KR" dirty="0"/>
          </a:p>
          <a:p>
            <a:pPr lvl="1"/>
            <a:r>
              <a:rPr lang="en-US" altLang="ko-KR" sz="1400" dirty="0"/>
              <a:t>IDE &amp; Tools : </a:t>
            </a:r>
          </a:p>
          <a:p>
            <a:pPr marL="914400" lvl="2" indent="0">
              <a:buNone/>
            </a:pPr>
            <a:r>
              <a:rPr lang="en-US" altLang="ko-KR" sz="1400" dirty="0"/>
              <a:t>1. Eclipse Photon Release (4.8.0)</a:t>
            </a:r>
          </a:p>
          <a:p>
            <a:pPr marL="914400" lvl="2" indent="0">
              <a:buNone/>
            </a:pPr>
            <a:r>
              <a:rPr lang="en-US" altLang="ko-KR" sz="1400" dirty="0"/>
              <a:t>2. Visual Studio Code 1.39.0</a:t>
            </a:r>
          </a:p>
          <a:p>
            <a:pPr lvl="1"/>
            <a:r>
              <a:rPr lang="en-US" altLang="ko-KR" sz="1400" dirty="0"/>
              <a:t>Framework / Library : </a:t>
            </a:r>
          </a:p>
          <a:p>
            <a:pPr marL="914400" lvl="2" indent="0">
              <a:buNone/>
            </a:pPr>
            <a:r>
              <a:rPr lang="en-US" altLang="ko-KR" sz="1400" dirty="0"/>
              <a:t>1. Spring boot 2.1.4</a:t>
            </a:r>
          </a:p>
          <a:p>
            <a:pPr marL="914400" lvl="2" indent="0">
              <a:buNone/>
            </a:pPr>
            <a:r>
              <a:rPr lang="en-US" altLang="ko-KR" sz="1400" dirty="0"/>
              <a:t>2. React 16.8.6</a:t>
            </a:r>
          </a:p>
          <a:p>
            <a:pPr marL="914400" lvl="2" indent="0">
              <a:buNone/>
            </a:pPr>
            <a:r>
              <a:rPr lang="en-US" altLang="ko-KR" sz="1400" dirty="0"/>
              <a:t>3. Flask 1.1.1</a:t>
            </a:r>
          </a:p>
          <a:p>
            <a:pPr lvl="1"/>
            <a:r>
              <a:rPr lang="en-US" altLang="ko-KR" sz="1400" dirty="0"/>
              <a:t>Database : AWS RDB (MySQL)</a:t>
            </a:r>
          </a:p>
          <a:p>
            <a:pPr lvl="1"/>
            <a:r>
              <a:rPr lang="en-US" altLang="ko-KR" sz="1400" dirty="0"/>
              <a:t>UML </a:t>
            </a:r>
            <a:r>
              <a:rPr lang="ko-KR" altLang="en-US" sz="1400" dirty="0"/>
              <a:t>모델링 도구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StarUML</a:t>
            </a:r>
            <a:r>
              <a:rPr lang="en-US" altLang="ko-KR" sz="1400" dirty="0"/>
              <a:t> 3.1.0, </a:t>
            </a:r>
            <a:r>
              <a:rPr lang="en-US" altLang="ko-KR" sz="1400" dirty="0" err="1"/>
              <a:t>ERwin</a:t>
            </a:r>
            <a:r>
              <a:rPr lang="ko-KR" altLang="en-US" sz="1400" dirty="0"/>
              <a:t> </a:t>
            </a:r>
            <a:r>
              <a:rPr lang="en-US" altLang="ko-KR" sz="1400" dirty="0"/>
              <a:t>7.2.2110.7</a:t>
            </a:r>
          </a:p>
          <a:p>
            <a:pPr lvl="1"/>
            <a:r>
              <a:rPr lang="ko-KR" altLang="en-US" sz="1400" dirty="0"/>
              <a:t>개발 소스 공유 및 버전 관리</a:t>
            </a:r>
            <a:r>
              <a:rPr lang="en-US" altLang="ko-KR" sz="1400" dirty="0"/>
              <a:t>: GitHub, Google </a:t>
            </a:r>
            <a:r>
              <a:rPr lang="ko-KR" altLang="en-US" sz="1400" dirty="0"/>
              <a:t>드라이브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2154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요구사항 모델</a:t>
            </a:r>
            <a:endParaRPr lang="en-US" altLang="ko-KR" dirty="0"/>
          </a:p>
          <a:p>
            <a:pPr algn="ctr"/>
            <a:r>
              <a:rPr lang="en-US" altLang="ko-KR" dirty="0"/>
              <a:t>(Use Case Model)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8174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C831F1-F377-46C4-A60E-7F6F4E7DA2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7" r="6823" b="7361"/>
          <a:stretch/>
        </p:blipFill>
        <p:spPr>
          <a:xfrm>
            <a:off x="738892" y="1392841"/>
            <a:ext cx="7666216" cy="5328634"/>
          </a:xfrm>
          <a:prstGeom prst="rect">
            <a:avLst/>
          </a:prstGeom>
        </p:spPr>
      </p:pic>
      <p:sp>
        <p:nvSpPr>
          <p:cNvPr id="8" name="제목 7">
            <a:extLst>
              <a:ext uri="{FF2B5EF4-FFF2-40B4-BE49-F238E27FC236}">
                <a16:creationId xmlns:a16="http://schemas.microsoft.com/office/drawing/2014/main" id="{E3CFDEAE-6D1C-47AD-B934-0C4C892CA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Use Case Diagram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5872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ACAB4B-2578-478F-838A-F75E4F6EC78B}"/>
              </a:ext>
            </a:extLst>
          </p:cNvPr>
          <p:cNvSpPr txBox="1"/>
          <p:nvPr/>
        </p:nvSpPr>
        <p:spPr>
          <a:xfrm>
            <a:off x="5292080" y="58614"/>
            <a:ext cx="4392488" cy="83099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개발한 </a:t>
            </a:r>
            <a:r>
              <a:rPr lang="en-US" altLang="ko-KR" sz="1600" dirty="0"/>
              <a:t>Application</a:t>
            </a:r>
            <a:r>
              <a:rPr lang="ko-KR" altLang="en-US" sz="1600" dirty="0"/>
              <a:t>에서 가장 핵심적인 </a:t>
            </a:r>
            <a:r>
              <a:rPr lang="en-US" altLang="ko-KR" sz="1600" dirty="0"/>
              <a:t>Use Case</a:t>
            </a:r>
            <a:r>
              <a:rPr lang="ko-KR" altLang="en-US" sz="1600" dirty="0"/>
              <a:t> </a:t>
            </a:r>
            <a:r>
              <a:rPr lang="en-US" altLang="ko-KR" sz="1600" dirty="0"/>
              <a:t>Spec</a:t>
            </a:r>
            <a:r>
              <a:rPr lang="ko-KR" altLang="en-US" sz="1600" dirty="0"/>
              <a:t>만 발표</a:t>
            </a:r>
            <a:r>
              <a:rPr lang="en-US" altLang="ko-KR" sz="1600" dirty="0"/>
              <a:t>/SRS</a:t>
            </a:r>
            <a:r>
              <a:rPr lang="ko-KR" altLang="en-US" sz="1600" dirty="0"/>
              <a:t> 문서 </a:t>
            </a:r>
            <a:r>
              <a:rPr lang="en-US" altLang="ko-KR" sz="1600" dirty="0"/>
              <a:t>Hyper</a:t>
            </a:r>
            <a:r>
              <a:rPr lang="ko-KR" altLang="en-US" sz="1600" dirty="0"/>
              <a:t> </a:t>
            </a:r>
            <a:r>
              <a:rPr lang="en-US" altLang="ko-KR" sz="1600" dirty="0"/>
              <a:t>link</a:t>
            </a:r>
            <a:r>
              <a:rPr lang="ko-KR" altLang="en-US" sz="1600" dirty="0"/>
              <a:t>로 연결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6E75A9-22B7-49F0-BCCC-EB1CFAB39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67" y="1459136"/>
            <a:ext cx="8665865" cy="449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09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열정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7830</TotalTime>
  <Words>632</Words>
  <Application>Microsoft Office PowerPoint</Application>
  <PresentationFormat>화면 슬라이드 쇼(4:3)</PresentationFormat>
  <Paragraphs>135</Paragraphs>
  <Slides>29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맑은 고딕</vt:lpstr>
      <vt:lpstr>Arial</vt:lpstr>
      <vt:lpstr>Wingdings</vt:lpstr>
      <vt:lpstr>Office 테마</vt:lpstr>
      <vt:lpstr>SYLVY </vt:lpstr>
      <vt:lpstr>PowerPoint 프레젠테이션</vt:lpstr>
      <vt:lpstr>프로젝트 개발 배경</vt:lpstr>
      <vt:lpstr>프로젝트 진행 현황: Project Management Plan</vt:lpstr>
      <vt:lpstr>프로젝트 진행 현황</vt:lpstr>
      <vt:lpstr>성과물 형태 및 사용 툴</vt:lpstr>
      <vt:lpstr>PowerPoint 프레젠테이션</vt:lpstr>
      <vt:lpstr>Use Case Diagram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PowerPoint 프레젠테이션</vt:lpstr>
      <vt:lpstr>Software Architecture Documentation</vt:lpstr>
      <vt:lpstr>Entity Class Diagram</vt:lpstr>
      <vt:lpstr>Entity Relationship Diagram</vt:lpstr>
      <vt:lpstr>my Lab 약품 보관 장소 관리: 약품 추가</vt:lpstr>
      <vt:lpstr>PowerPoint 프레젠테이션</vt:lpstr>
      <vt:lpstr>구현 모델의 동영상 시연/ 실연</vt:lpstr>
      <vt:lpstr>Traceability from UC Model to Implementation Model</vt:lpstr>
      <vt:lpstr>PowerPoint 프레젠테이션</vt:lpstr>
      <vt:lpstr>my Lab 약품 보관 장소 관리 Test Case</vt:lpstr>
      <vt:lpstr>테스트 결과 현황</vt:lpstr>
      <vt:lpstr>본 Application이 제공하는 Benefit</vt:lpstr>
      <vt:lpstr>Lessons Learned</vt:lpstr>
      <vt:lpstr>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Modeling with UML</dc:title>
  <dc:creator>Soojin Park</dc:creator>
  <cp:lastModifiedBy>문혁주</cp:lastModifiedBy>
  <cp:revision>533</cp:revision>
  <cp:lastPrinted>2012-12-19T08:26:52Z</cp:lastPrinted>
  <dcterms:created xsi:type="dcterms:W3CDTF">2012-10-10T06:20:37Z</dcterms:created>
  <dcterms:modified xsi:type="dcterms:W3CDTF">2019-12-09T12:19:39Z</dcterms:modified>
</cp:coreProperties>
</file>